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3" r:id="rId3"/>
    <p:sldId id="362" r:id="rId4"/>
    <p:sldId id="363" r:id="rId5"/>
    <p:sldId id="364" r:id="rId6"/>
    <p:sldId id="315" r:id="rId7"/>
    <p:sldId id="316" r:id="rId8"/>
    <p:sldId id="272" r:id="rId9"/>
    <p:sldId id="273" r:id="rId10"/>
    <p:sldId id="317" r:id="rId11"/>
    <p:sldId id="365" r:id="rId12"/>
    <p:sldId id="366" r:id="rId13"/>
    <p:sldId id="367" r:id="rId14"/>
    <p:sldId id="368" r:id="rId15"/>
    <p:sldId id="280" r:id="rId16"/>
    <p:sldId id="322" r:id="rId17"/>
    <p:sldId id="323" r:id="rId18"/>
    <p:sldId id="261" r:id="rId19"/>
    <p:sldId id="262" r:id="rId20"/>
    <p:sldId id="286" r:id="rId21"/>
    <p:sldId id="287" r:id="rId22"/>
    <p:sldId id="288" r:id="rId23"/>
    <p:sldId id="289" r:id="rId24"/>
    <p:sldId id="297" r:id="rId25"/>
    <p:sldId id="290" r:id="rId26"/>
    <p:sldId id="291" r:id="rId27"/>
    <p:sldId id="292" r:id="rId28"/>
    <p:sldId id="293" r:id="rId29"/>
    <p:sldId id="294" r:id="rId30"/>
    <p:sldId id="295" r:id="rId31"/>
    <p:sldId id="263" r:id="rId32"/>
    <p:sldId id="300" r:id="rId33"/>
    <p:sldId id="299" r:id="rId34"/>
    <p:sldId id="374" r:id="rId35"/>
    <p:sldId id="260" r:id="rId36"/>
    <p:sldId id="296" r:id="rId37"/>
    <p:sldId id="298" r:id="rId38"/>
    <p:sldId id="311" r:id="rId39"/>
    <p:sldId id="264" r:id="rId40"/>
    <p:sldId id="282" r:id="rId41"/>
    <p:sldId id="283" r:id="rId42"/>
    <p:sldId id="284" r:id="rId43"/>
    <p:sldId id="285" r:id="rId44"/>
    <p:sldId id="265" r:id="rId45"/>
    <p:sldId id="309" r:id="rId46"/>
    <p:sldId id="308" r:id="rId47"/>
    <p:sldId id="312" r:id="rId48"/>
    <p:sldId id="310" r:id="rId49"/>
    <p:sldId id="266" r:id="rId50"/>
    <p:sldId id="274" r:id="rId51"/>
    <p:sldId id="275" r:id="rId52"/>
    <p:sldId id="276" r:id="rId53"/>
    <p:sldId id="277" r:id="rId54"/>
    <p:sldId id="304" r:id="rId55"/>
    <p:sldId id="278" r:id="rId56"/>
    <p:sldId id="301" r:id="rId57"/>
    <p:sldId id="279" r:id="rId58"/>
    <p:sldId id="303" r:id="rId59"/>
    <p:sldId id="267" r:id="rId60"/>
    <p:sldId id="268" r:id="rId61"/>
    <p:sldId id="269" r:id="rId62"/>
    <p:sldId id="270" r:id="rId63"/>
    <p:sldId id="271" r:id="rId64"/>
    <p:sldId id="305" r:id="rId65"/>
    <p:sldId id="257" r:id="rId66"/>
    <p:sldId id="324" r:id="rId67"/>
    <p:sldId id="357" r:id="rId68"/>
    <p:sldId id="326" r:id="rId69"/>
    <p:sldId id="327" r:id="rId70"/>
    <p:sldId id="369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70" r:id="rId79"/>
    <p:sldId id="337" r:id="rId80"/>
    <p:sldId id="338" r:id="rId81"/>
    <p:sldId id="371" r:id="rId82"/>
    <p:sldId id="372" r:id="rId83"/>
    <p:sldId id="340" r:id="rId84"/>
    <p:sldId id="341" r:id="rId85"/>
    <p:sldId id="373" r:id="rId86"/>
    <p:sldId id="343" r:id="rId87"/>
    <p:sldId id="344" r:id="rId88"/>
    <p:sldId id="345" r:id="rId89"/>
    <p:sldId id="259" r:id="rId90"/>
    <p:sldId id="346" r:id="rId91"/>
    <p:sldId id="347" r:id="rId92"/>
    <p:sldId id="348" r:id="rId93"/>
    <p:sldId id="375" r:id="rId94"/>
    <p:sldId id="380" r:id="rId95"/>
    <p:sldId id="381" r:id="rId96"/>
    <p:sldId id="379" r:id="rId97"/>
    <p:sldId id="377" r:id="rId98"/>
    <p:sldId id="378" r:id="rId99"/>
    <p:sldId id="376" r:id="rId100"/>
    <p:sldId id="349" r:id="rId101"/>
    <p:sldId id="350" r:id="rId102"/>
    <p:sldId id="351" r:id="rId103"/>
    <p:sldId id="352" r:id="rId104"/>
    <p:sldId id="353" r:id="rId105"/>
    <p:sldId id="354" r:id="rId106"/>
    <p:sldId id="382" r:id="rId107"/>
    <p:sldId id="306" r:id="rId108"/>
    <p:sldId id="307" r:id="rId109"/>
    <p:sldId id="355" r:id="rId110"/>
    <p:sldId id="356" r:id="rId1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5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00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92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6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2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44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10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10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17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86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C68C-7002-4DDB-B99D-F5F53BA96691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79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4EDBF-D631-4188-A15B-696FE0FD3B5B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C2C15B-FA02-820C-87A2-BA89571D9A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455184"/>
            <a:ext cx="9161253" cy="14028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E23A7B-466A-FFA9-C682-5D7A0B65757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61253" y="5455184"/>
            <a:ext cx="1414314" cy="14028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B42FC1-CC12-7263-315C-3361338464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75567" y="5455184"/>
            <a:ext cx="1414314" cy="14028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9EADB1-5C82-9314-213E-AB18F4951B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flipH="1">
            <a:off x="11989880" y="5451028"/>
            <a:ext cx="263079" cy="14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4391A-226A-CECA-36A1-3148641B4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Jahreshauptversammlung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8F2AFF-E426-780F-2517-DFE94E659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25170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8F1C8-94A7-957D-FAA7-32366C77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EE6FB2-2A52-F016-4676-FBE47D0FA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Genehmigung des Protokolls der Mitgliederversammlung am 18.06.2022</a:t>
            </a:r>
          </a:p>
        </p:txBody>
      </p:sp>
    </p:spTree>
    <p:extLst>
      <p:ext uri="{BB962C8B-B14F-4D97-AF65-F5344CB8AC3E}">
        <p14:creationId xmlns:p14="http://schemas.microsoft.com/office/powerpoint/2010/main" val="35163817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7DADD-57C4-8756-E6EB-097AEAFB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F204BA-C94B-BA6C-351D-9AF5350D7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Bericht der Kassenprüfer</a:t>
            </a:r>
          </a:p>
        </p:txBody>
      </p:sp>
    </p:spTree>
    <p:extLst>
      <p:ext uri="{BB962C8B-B14F-4D97-AF65-F5344CB8AC3E}">
        <p14:creationId xmlns:p14="http://schemas.microsoft.com/office/powerpoint/2010/main" val="15221727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FEF5C-3E63-3AF9-75A6-87B2BE9A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33296B-E342-BD80-95D9-B44FF8360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Entlastung des Vorstandes</a:t>
            </a:r>
          </a:p>
        </p:txBody>
      </p:sp>
    </p:spTree>
    <p:extLst>
      <p:ext uri="{BB962C8B-B14F-4D97-AF65-F5344CB8AC3E}">
        <p14:creationId xmlns:p14="http://schemas.microsoft.com/office/powerpoint/2010/main" val="20962735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720C8-59D5-6532-0ABC-973ACB00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4C676E-0A1E-F5EF-C43B-ECA90B27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Wahl der Kassenprüfer / Vertreter</a:t>
            </a:r>
          </a:p>
        </p:txBody>
      </p:sp>
    </p:spTree>
    <p:extLst>
      <p:ext uri="{BB962C8B-B14F-4D97-AF65-F5344CB8AC3E}">
        <p14:creationId xmlns:p14="http://schemas.microsoft.com/office/powerpoint/2010/main" val="15935634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4156-D4CB-CED8-B38B-AA3A3EA2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0571A0-5C28-1816-D7FB-A084477F0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Information über die Mitarbeiterinnen und Mitarbeiter der Vorstandteams</a:t>
            </a:r>
          </a:p>
        </p:txBody>
      </p:sp>
    </p:spTree>
    <p:extLst>
      <p:ext uri="{BB962C8B-B14F-4D97-AF65-F5344CB8AC3E}">
        <p14:creationId xmlns:p14="http://schemas.microsoft.com/office/powerpoint/2010/main" val="29405776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DEAEA-9C3A-2B66-30CE-B1580D92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01BAAD-9902-55C2-DDB7-FA8896722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Bestätigung der Spartenleiter durch die Versammlung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Fußball	Franco Perri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Tennis 	Karsten Vogel</a:t>
            </a: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Turnen	Annika Reckling</a:t>
            </a:r>
          </a:p>
          <a:p>
            <a:pPr marL="0" indent="0">
              <a:buNone/>
            </a:pP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68649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89281-1F70-244C-86BE-BA7CC2BB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09A42E-8A8E-E510-C5C5-336B17213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Schließung / Gründung von Sparten</a:t>
            </a:r>
          </a:p>
        </p:txBody>
      </p:sp>
    </p:spTree>
    <p:extLst>
      <p:ext uri="{BB962C8B-B14F-4D97-AF65-F5344CB8AC3E}">
        <p14:creationId xmlns:p14="http://schemas.microsoft.com/office/powerpoint/2010/main" val="15574997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BE2E6-C79B-4E1B-77F4-E690907B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Initiative „</a:t>
            </a:r>
            <a:r>
              <a:rPr lang="de-DE" dirty="0" err="1"/>
              <a:t>Steeldart</a:t>
            </a:r>
            <a:r>
              <a:rPr lang="de-DE" dirty="0"/>
              <a:t> beim TSV Hagenburg“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7B3428-200E-F834-C972-C9E71EDE1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50" y="1428421"/>
            <a:ext cx="3475100" cy="40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358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50129-48B0-815E-4C06-D5931F33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422AD8-3E41-2750-58C5-7583C5B23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Festsetzung der Mitgliedsbeiträge</a:t>
            </a:r>
          </a:p>
        </p:txBody>
      </p:sp>
    </p:spTree>
    <p:extLst>
      <p:ext uri="{BB962C8B-B14F-4D97-AF65-F5344CB8AC3E}">
        <p14:creationId xmlns:p14="http://schemas.microsoft.com/office/powerpoint/2010/main" val="33875412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322DE-DE61-034B-75E5-C78E9E5C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7A8DBA-6D73-0494-D088-F95B3CB8A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Anträge (mussten bis 27.01.2023 schriftlich beim geschäftsführenden Vorstand eingegangen sein)</a:t>
            </a:r>
          </a:p>
        </p:txBody>
      </p:sp>
    </p:spTree>
    <p:extLst>
      <p:ext uri="{BB962C8B-B14F-4D97-AF65-F5344CB8AC3E}">
        <p14:creationId xmlns:p14="http://schemas.microsoft.com/office/powerpoint/2010/main" val="5133414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5AD8D-A441-0704-A7DB-FC5A09FA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B40855-46BF-5A18-5003-502F6DEDB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Verschiedenes / Anfragen der Mitglieder</a:t>
            </a:r>
          </a:p>
        </p:txBody>
      </p:sp>
    </p:spTree>
    <p:extLst>
      <p:ext uri="{BB962C8B-B14F-4D97-AF65-F5344CB8AC3E}">
        <p14:creationId xmlns:p14="http://schemas.microsoft.com/office/powerpoint/2010/main" val="294496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46032-F076-BC97-1880-8B1D9104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0D7906-A7F9-9A76-B647-38A88F4E2C3A}"/>
              </a:ext>
            </a:extLst>
          </p:cNvPr>
          <p:cNvSpPr txBox="1"/>
          <p:nvPr/>
        </p:nvSpPr>
        <p:spPr>
          <a:xfrm>
            <a:off x="6230471" y="1515036"/>
            <a:ext cx="4509247" cy="337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4F90F2-5E58-C4FA-C405-4BC6AA8B36BB}"/>
              </a:ext>
            </a:extLst>
          </p:cNvPr>
          <p:cNvSpPr txBox="1"/>
          <p:nvPr/>
        </p:nvSpPr>
        <p:spPr>
          <a:xfrm>
            <a:off x="838200" y="1792939"/>
            <a:ext cx="406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2AF2E3-BA05-EEEE-1995-83E288154EB4}"/>
              </a:ext>
            </a:extLst>
          </p:cNvPr>
          <p:cNvSpPr txBox="1"/>
          <p:nvPr/>
        </p:nvSpPr>
        <p:spPr>
          <a:xfrm>
            <a:off x="4598894" y="1792939"/>
            <a:ext cx="40610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25 Jahre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Robin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Eidtmann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Detlef Lehmann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Stephan Meuter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Volkert Schneevoigt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Anna Schwan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Lorenz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Wöltge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342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F88512-8402-E42D-0DD8-113F7438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5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Vielen Dank für Eure Teilnahme!</a:t>
            </a:r>
          </a:p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Lasst uns gerne noch ein wenig zusammen verweilen.</a:t>
            </a:r>
          </a:p>
        </p:txBody>
      </p:sp>
    </p:spTree>
    <p:extLst>
      <p:ext uri="{BB962C8B-B14F-4D97-AF65-F5344CB8AC3E}">
        <p14:creationId xmlns:p14="http://schemas.microsoft.com/office/powerpoint/2010/main" val="330157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46032-F076-BC97-1880-8B1D9104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0D7906-A7F9-9A76-B647-38A88F4E2C3A}"/>
              </a:ext>
            </a:extLst>
          </p:cNvPr>
          <p:cNvSpPr txBox="1"/>
          <p:nvPr/>
        </p:nvSpPr>
        <p:spPr>
          <a:xfrm>
            <a:off x="6230471" y="1515036"/>
            <a:ext cx="4509247" cy="337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4F90F2-5E58-C4FA-C405-4BC6AA8B36BB}"/>
              </a:ext>
            </a:extLst>
          </p:cNvPr>
          <p:cNvSpPr txBox="1"/>
          <p:nvPr/>
        </p:nvSpPr>
        <p:spPr>
          <a:xfrm>
            <a:off x="838200" y="1792939"/>
            <a:ext cx="406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2AF2E3-BA05-EEEE-1995-83E288154EB4}"/>
              </a:ext>
            </a:extLst>
          </p:cNvPr>
          <p:cNvSpPr txBox="1"/>
          <p:nvPr/>
        </p:nvSpPr>
        <p:spPr>
          <a:xfrm>
            <a:off x="4598894" y="1792939"/>
            <a:ext cx="40610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40 Jahre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Helga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Gornig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Carsten Meier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Christa Paul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Dagmar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Reumke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Teigeler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Werner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Westerkowsky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8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46032-F076-BC97-1880-8B1D9104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0D7906-A7F9-9A76-B647-38A88F4E2C3A}"/>
              </a:ext>
            </a:extLst>
          </p:cNvPr>
          <p:cNvSpPr txBox="1"/>
          <p:nvPr/>
        </p:nvSpPr>
        <p:spPr>
          <a:xfrm>
            <a:off x="6230471" y="1515036"/>
            <a:ext cx="4509247" cy="337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4F90F2-5E58-C4FA-C405-4BC6AA8B36BB}"/>
              </a:ext>
            </a:extLst>
          </p:cNvPr>
          <p:cNvSpPr txBox="1"/>
          <p:nvPr/>
        </p:nvSpPr>
        <p:spPr>
          <a:xfrm>
            <a:off x="838200" y="1801906"/>
            <a:ext cx="406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2AF2E3-BA05-EEEE-1995-83E288154EB4}"/>
              </a:ext>
            </a:extLst>
          </p:cNvPr>
          <p:cNvSpPr txBox="1"/>
          <p:nvPr/>
        </p:nvSpPr>
        <p:spPr>
          <a:xfrm>
            <a:off x="4598894" y="1801906"/>
            <a:ext cx="40610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50 Jahre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Marion Bock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Dieter Fülling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Martina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Hüper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Hartmut Schiller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Carsten Schrade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Annegret Thürnau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0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46032-F076-BC97-1880-8B1D9104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0D7906-A7F9-9A76-B647-38A88F4E2C3A}"/>
              </a:ext>
            </a:extLst>
          </p:cNvPr>
          <p:cNvSpPr txBox="1"/>
          <p:nvPr/>
        </p:nvSpPr>
        <p:spPr>
          <a:xfrm>
            <a:off x="6230471" y="1515036"/>
            <a:ext cx="4509247" cy="337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4F90F2-5E58-C4FA-C405-4BC6AA8B36BB}"/>
              </a:ext>
            </a:extLst>
          </p:cNvPr>
          <p:cNvSpPr txBox="1"/>
          <p:nvPr/>
        </p:nvSpPr>
        <p:spPr>
          <a:xfrm>
            <a:off x="838200" y="1801906"/>
            <a:ext cx="406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</a:t>
            </a:r>
            <a:endParaRPr lang="de-DE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2AF2E3-BA05-EEEE-1995-83E288154EB4}"/>
              </a:ext>
            </a:extLst>
          </p:cNvPr>
          <p:cNvSpPr txBox="1"/>
          <p:nvPr/>
        </p:nvSpPr>
        <p:spPr>
          <a:xfrm>
            <a:off x="4598894" y="1801906"/>
            <a:ext cx="4061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70 Jahre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Gerhard Rust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64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45335-713F-A79F-E9D0-2934A907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DCE7E0-6043-5869-139A-5D5930EA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           	Sportlerinnen / Sportler des Jahres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9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1495D-AF51-78DF-D3A2-8FCEA971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6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1CDDD2-B7BA-9E75-5642-06A28389D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Ehrungen                         Besondere</a:t>
            </a:r>
          </a:p>
        </p:txBody>
      </p:sp>
    </p:spTree>
    <p:extLst>
      <p:ext uri="{BB962C8B-B14F-4D97-AF65-F5344CB8AC3E}">
        <p14:creationId xmlns:p14="http://schemas.microsoft.com/office/powerpoint/2010/main" val="72222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1495D-AF51-78DF-D3A2-8FCEA971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7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1C5E3F9-2427-4DBE-764D-0B4FC4920969}"/>
              </a:ext>
            </a:extLst>
          </p:cNvPr>
          <p:cNvSpPr txBox="1">
            <a:spLocks/>
          </p:cNvSpPr>
          <p:nvPr/>
        </p:nvSpPr>
        <p:spPr>
          <a:xfrm>
            <a:off x="1676400" y="12747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Spartenberichte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990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2173C-DE5C-2BAE-A997-87CA88FA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CA96BA-A08E-421E-BD00-2C7BABCEC473}"/>
              </a:ext>
            </a:extLst>
          </p:cNvPr>
          <p:cNvSpPr txBox="1"/>
          <p:nvPr/>
        </p:nvSpPr>
        <p:spPr>
          <a:xfrm>
            <a:off x="838200" y="2124636"/>
            <a:ext cx="4442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Ingrid Schmidt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0027A5-2C8A-4570-7B13-E019221A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790" y="889989"/>
            <a:ext cx="3147895" cy="39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56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5CF9D-CD2E-6A1E-01CC-07720CE5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Fußball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BB3ADA-C09E-45A7-FFF8-0E5847609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15753" cy="34097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Spartenleiter: Franco Perri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373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Trainer: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F7A3F2-DBD9-7CC0-7A3C-248CD1A7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06" y="905434"/>
            <a:ext cx="3365373" cy="3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9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44E12-2F93-1E82-88A7-A7FA09CDD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01"/>
            <a:ext cx="11107994" cy="5242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1: Begrüßung, Feststellung der ordnungsgemäßen Einberufung und Feststellung der 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Beschlussfähigkeit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2: Genehmigung der Tagesordnung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3: Gedenken der verstorbenen Mitglieder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4: Grußworte der erschienenen Gäste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10D93F-CE1A-FB9E-1B9D-05256395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2464028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G-Jugend / Trainer: Andree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Tönnsing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Michael Simon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EAE255-33C0-32A7-BA57-F35862CFF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070" y="1863789"/>
            <a:ext cx="5193184" cy="290207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DD748D-C75F-DEF0-663A-C7DD9419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430" y="1863789"/>
            <a:ext cx="5347015" cy="30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3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F-Jugend / Trainer: Noah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Perri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Markus Stehr, Christoph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Kleinelsen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Fynn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Berkemeyer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Lisa Laqua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9EF566-A1AC-5C26-389A-11321B2BB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04"/>
          <a:stretch/>
        </p:blipFill>
        <p:spPr>
          <a:xfrm>
            <a:off x="3693460" y="1592076"/>
            <a:ext cx="4259558" cy="39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24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1C6C9D9-1DD7-A1C7-2033-966D358AC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392" y="1513074"/>
            <a:ext cx="6853216" cy="3831851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2EF52A-154F-42B9-8667-6739D3AC0FC5}"/>
              </a:ext>
            </a:extLst>
          </p:cNvPr>
          <p:cNvSpPr txBox="1">
            <a:spLocks/>
          </p:cNvSpPr>
          <p:nvPr/>
        </p:nvSpPr>
        <p:spPr>
          <a:xfrm>
            <a:off x="838200" y="31154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5F7A3D3-D58D-ECD1-67A0-3A1EF997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E-Jugend / Trainer: Thomas Stolze,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André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Kassanke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, Stephan Cremer, Patrick Hoffmann</a:t>
            </a:r>
          </a:p>
        </p:txBody>
      </p:sp>
    </p:spTree>
    <p:extLst>
      <p:ext uri="{BB962C8B-B14F-4D97-AF65-F5344CB8AC3E}">
        <p14:creationId xmlns:p14="http://schemas.microsoft.com/office/powerpoint/2010/main" val="813774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D-Jugend / Trainer: Rüdiger Krimling, Oliver Kessel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87AAED-0958-8A92-628B-F46EFF02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03" y="1381940"/>
            <a:ext cx="7644393" cy="40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8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723"/>
            <a:ext cx="10515600" cy="739775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C-Jugend / Trainer: Jörg Zschetzsche, Gian-Luca Blume  </a:t>
            </a:r>
          </a:p>
        </p:txBody>
      </p:sp>
      <p:pic>
        <p:nvPicPr>
          <p:cNvPr id="5" name="Grafik 4" descr="Ein Bild, das Person, draußen, Mann, darstellend enthält.&#10;&#10;Automatisch generierte Beschreibung">
            <a:extLst>
              <a:ext uri="{FF2B5EF4-FFF2-40B4-BE49-F238E27FC236}">
                <a16:creationId xmlns:a16="http://schemas.microsoft.com/office/drawing/2014/main" id="{4EAE55BF-5A90-D0D4-0043-6C90E0B66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18" y="2933700"/>
            <a:ext cx="2764182" cy="2330450"/>
          </a:xfrm>
          <a:prstGeom prst="rect">
            <a:avLst/>
          </a:prstGeom>
        </p:spPr>
      </p:pic>
      <p:pic>
        <p:nvPicPr>
          <p:cNvPr id="6" name="Grafik 5" descr="Ein Bild, das Person, Gruppe, drinnen, Decke enthält.&#10;&#10;Automatisch generierte Beschreibung">
            <a:extLst>
              <a:ext uri="{FF2B5EF4-FFF2-40B4-BE49-F238E27FC236}">
                <a16:creationId xmlns:a16="http://schemas.microsoft.com/office/drawing/2014/main" id="{D6272E26-FF01-72E4-0778-AF85A6AD7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178050"/>
            <a:ext cx="4114800" cy="3086100"/>
          </a:xfrm>
          <a:prstGeom prst="rect">
            <a:avLst/>
          </a:prstGeom>
        </p:spPr>
      </p:pic>
      <p:pic>
        <p:nvPicPr>
          <p:cNvPr id="8" name="Grafik 7" descr="Ein Bild, das Person, Kind, jung, Junge enthält.&#10;&#10;Automatisch generierte Beschreibung">
            <a:extLst>
              <a:ext uri="{FF2B5EF4-FFF2-40B4-BE49-F238E27FC236}">
                <a16:creationId xmlns:a16="http://schemas.microsoft.com/office/drawing/2014/main" id="{924785EB-7A64-40E7-5E07-E94E8DE8D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68" y="1708150"/>
            <a:ext cx="3132401" cy="3556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3A18E70-5FA7-236E-1D7B-378017ED8A2B}"/>
              </a:ext>
            </a:extLst>
          </p:cNvPr>
          <p:cNvSpPr txBox="1"/>
          <p:nvPr/>
        </p:nvSpPr>
        <p:spPr>
          <a:xfrm>
            <a:off x="279400" y="1224518"/>
            <a:ext cx="1163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Jg. 2008/2009			Spielgemeinschaft mit Bokeloh und Steinhude	Beginn mit dem „richtigen“ Fußball 11 gegen 11</a:t>
            </a:r>
          </a:p>
        </p:txBody>
      </p:sp>
    </p:spTree>
    <p:extLst>
      <p:ext uri="{BB962C8B-B14F-4D97-AF65-F5344CB8AC3E}">
        <p14:creationId xmlns:p14="http://schemas.microsoft.com/office/powerpoint/2010/main" val="2914753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B-Jugend / Trainer: Nico Lo Sasso, Jörg Zschetzsche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786B65-DAD2-8691-DDD0-6792E14BF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941" y="1344780"/>
            <a:ext cx="6847082" cy="3856403"/>
          </a:xfrm>
        </p:spPr>
      </p:pic>
    </p:spTree>
    <p:extLst>
      <p:ext uri="{BB962C8B-B14F-4D97-AF65-F5344CB8AC3E}">
        <p14:creationId xmlns:p14="http://schemas.microsoft.com/office/powerpoint/2010/main" val="240642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A-Jugend / Tainer: Stephan Krampitz, Witali Wolter 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E7B519-DEC7-E480-0F58-2D933B2FE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629"/>
          <a:stretch/>
        </p:blipFill>
        <p:spPr>
          <a:xfrm>
            <a:off x="1571605" y="1350495"/>
            <a:ext cx="8636412" cy="4019364"/>
          </a:xfrm>
        </p:spPr>
      </p:pic>
    </p:spTree>
    <p:extLst>
      <p:ext uri="{BB962C8B-B14F-4D97-AF65-F5344CB8AC3E}">
        <p14:creationId xmlns:p14="http://schemas.microsoft.com/office/powerpoint/2010/main" val="1706137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Alt-Alt-Herren / Tainer: Norbert </a:t>
            </a:r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Kreinake</a:t>
            </a:r>
            <a:endParaRPr lang="de-DE" sz="3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E2274EA-31A9-8D24-4DFA-355E8DAA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180" y="1537803"/>
            <a:ext cx="5377639" cy="37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7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F06-F262-82D8-9FA1-EC385CFD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3. Herren / Trainer: Thomas Jackisch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A6D5FE-C70C-91F4-6C85-666D9D9F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333" y="1419138"/>
            <a:ext cx="6911334" cy="33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4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A634F-1A79-CB6C-5CB4-E681106D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2. Herren / Trainer: Emrah Kilic, Tobias Krautwald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E0B45EF-D687-F3C0-2D68-038BFF223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8889" r="13922" b="5324"/>
          <a:stretch/>
        </p:blipFill>
        <p:spPr>
          <a:xfrm>
            <a:off x="6835124" y="1799478"/>
            <a:ext cx="5078970" cy="34448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C1A826-9CBC-EB29-908D-26F476951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8555" r="3783" b="5322"/>
          <a:stretch/>
        </p:blipFill>
        <p:spPr>
          <a:xfrm>
            <a:off x="466165" y="1550894"/>
            <a:ext cx="6454589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5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44E12-2F93-1E82-88A7-A7FA09CDD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01"/>
            <a:ext cx="11107994" cy="5242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5: Genehmigung des Protokolls der Mitgliederversammlung 18.06.2022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6: Ehrungen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7: Berichte aus den Sparten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8: Bericht des Vorstandsvorsitzenden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9: Bericht des Vorstandes Finanzen und Mitglieder / Kassenbericht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10D93F-CE1A-FB9E-1B9D-05256395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1137677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A634F-1A79-CB6C-5CB4-E681106D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1. Herren / Trainer: Michael Fitzner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D2169D-6A86-0C40-BB9A-B8C4DA2FA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95" y="1502429"/>
            <a:ext cx="5493559" cy="30785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87B38F-AD2E-C076-40F9-6828529A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954" y="2058240"/>
            <a:ext cx="5649323" cy="31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7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BB1A4-7570-2526-1D0B-15421E22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Leichtathletik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F73490-831C-985D-DA37-4A8ED1F44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Viviane Schubert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2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1E25C2-6679-CDF8-6F1B-FA07B79F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"/>
          <a:stretch/>
        </p:blipFill>
        <p:spPr>
          <a:xfrm>
            <a:off x="5889812" y="1027906"/>
            <a:ext cx="4932600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29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0499B-7262-13A4-34A0-081D10FF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Kinder von 3 – 8 Jahre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DFB4B4-307D-D5B5-7074-CB4A8CA99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642" y="1216165"/>
            <a:ext cx="9610716" cy="404559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00018D-1E76-D57D-7D49-0B0E7462A6D4}"/>
              </a:ext>
            </a:extLst>
          </p:cNvPr>
          <p:cNvSpPr txBox="1"/>
          <p:nvPr/>
        </p:nvSpPr>
        <p:spPr>
          <a:xfrm>
            <a:off x="1443318" y="5058357"/>
            <a:ext cx="44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Spielen steht an erster Stelle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686B96-24F4-89EA-BD2E-3A16860DE5F5}"/>
              </a:ext>
            </a:extLst>
          </p:cNvPr>
          <p:cNvSpPr txBox="1"/>
          <p:nvPr/>
        </p:nvSpPr>
        <p:spPr>
          <a:xfrm>
            <a:off x="6203579" y="5061708"/>
            <a:ext cx="534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Erste Annäherung an Koordinationsübungen</a:t>
            </a:r>
          </a:p>
        </p:txBody>
      </p:sp>
    </p:spTree>
    <p:extLst>
      <p:ext uri="{BB962C8B-B14F-4D97-AF65-F5344CB8AC3E}">
        <p14:creationId xmlns:p14="http://schemas.microsoft.com/office/powerpoint/2010/main" val="2162012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E8F13-1E32-1AC8-97BD-78A8ABDE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Ab 8 Jahre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C305EA-ABDF-4A6A-322D-6851B1088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18"/>
          <a:stretch/>
        </p:blipFill>
        <p:spPr>
          <a:xfrm>
            <a:off x="945779" y="1245763"/>
            <a:ext cx="10515600" cy="36937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340D26-B614-336B-2D70-4865BF761B27}"/>
              </a:ext>
            </a:extLst>
          </p:cNvPr>
          <p:cNvSpPr txBox="1"/>
          <p:nvPr/>
        </p:nvSpPr>
        <p:spPr>
          <a:xfrm>
            <a:off x="1407459" y="4323254"/>
            <a:ext cx="44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Schwerpunkt: Kraft und Reaktion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7FEEF3-794D-A9B2-55D5-8ECA7F9AB75B}"/>
              </a:ext>
            </a:extLst>
          </p:cNvPr>
          <p:cNvSpPr txBox="1"/>
          <p:nvPr/>
        </p:nvSpPr>
        <p:spPr>
          <a:xfrm>
            <a:off x="6203579" y="5043781"/>
            <a:ext cx="534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Individuelle Technikschulung</a:t>
            </a:r>
          </a:p>
        </p:txBody>
      </p:sp>
    </p:spTree>
    <p:extLst>
      <p:ext uri="{BB962C8B-B14F-4D97-AF65-F5344CB8AC3E}">
        <p14:creationId xmlns:p14="http://schemas.microsoft.com/office/powerpoint/2010/main" val="1172772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8E336E-8237-7F0E-EDC0-CCBAA52D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94" y="622532"/>
            <a:ext cx="7611104" cy="48223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B6C723-4614-382A-9A36-BF008FB1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Besondere Aktionen</a:t>
            </a:r>
          </a:p>
        </p:txBody>
      </p:sp>
    </p:spTree>
    <p:extLst>
      <p:ext uri="{BB962C8B-B14F-4D97-AF65-F5344CB8AC3E}">
        <p14:creationId xmlns:p14="http://schemas.microsoft.com/office/powerpoint/2010/main" val="56227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E61CD-3A46-9761-D0CA-FF3AD7F0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Arial" panose="020B0604020202020204" pitchFamily="34" charset="0"/>
                <a:cs typeface="Arial" panose="020B0604020202020204" pitchFamily="34" charset="0"/>
              </a:rPr>
              <a:t>Teakwondo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058900-C623-3E04-AFCA-CA53F74BB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Julia Sattler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4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A64866-9449-7540-663F-A4A55CCD5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606" y="888724"/>
            <a:ext cx="3411903" cy="3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2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A7F48E2-5F29-0EF7-3B08-0FDBA304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6" r="13922" b="22092"/>
          <a:stretch/>
        </p:blipFill>
        <p:spPr>
          <a:xfrm>
            <a:off x="4052047" y="2886635"/>
            <a:ext cx="7871012" cy="25190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B9DDE9-5C4D-94CE-837A-B57944384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9" b="37059"/>
          <a:stretch/>
        </p:blipFill>
        <p:spPr>
          <a:xfrm>
            <a:off x="394447" y="242048"/>
            <a:ext cx="9144000" cy="29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8808EE-0CA8-5302-113E-6E21078F9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3" y="318571"/>
            <a:ext cx="7640436" cy="509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8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356595-DF55-C5AE-C6B2-3F8D1EA9F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5469" r="4249" b="4989"/>
          <a:stretch/>
        </p:blipFill>
        <p:spPr bwMode="auto">
          <a:xfrm>
            <a:off x="1008529" y="304800"/>
            <a:ext cx="10174942" cy="491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526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183EC-FD2B-522E-C973-55B16639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AE63DE-3DCD-7A21-93F7-3A13F90DB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Karsten Vogel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</a:t>
            </a:r>
            <a:r>
              <a:rPr lang="de-DE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0B1EE3-E4D7-E0B1-8D9F-4FD9B392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15" y="579250"/>
            <a:ext cx="2459569" cy="42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44E12-2F93-1E82-88A7-A7FA09CDD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01"/>
            <a:ext cx="11107994" cy="5242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10: Bericht der Kassenprüfer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11: Entlastung des Vorstandes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12: Wahl der Kassenprüfer / Vertreter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13: Informationen über die Mitarbeiter*innen der Vorstandteams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14: Bestätigung der Spartenleiter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10D93F-CE1A-FB9E-1B9D-05256395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536605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59FDB56-40EE-9614-EC04-BF02B5868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6" y="465510"/>
            <a:ext cx="11050853" cy="46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06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902C86-E556-0DA6-DE74-4F99E744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9" y="286871"/>
            <a:ext cx="5365940" cy="36934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49F00D-5742-2B1F-7B0F-C217EC91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21" y="1353671"/>
            <a:ext cx="5492908" cy="39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94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7C9F266-4E7A-E87E-44A9-F8E27EBDC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2" y="618564"/>
            <a:ext cx="5929032" cy="39444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AAD9C-75C6-86EC-B1CF-2EB88BD90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16" y="1093694"/>
            <a:ext cx="5572922" cy="41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2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F94841-B06A-44B4-143B-2EC2A207B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7528"/>
            <a:ext cx="5438588" cy="40789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0AAB147-CF03-D9AE-0D12-731C370C4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71" y="1593476"/>
            <a:ext cx="4894729" cy="36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2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B85AF-D5FE-9BC8-4BAD-C2FA876F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Tischtennis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67270A-A4AC-953E-36EF-0D9538314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Stefan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Tieste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7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31432C-9975-9BB5-185F-315375DD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784" y="774570"/>
            <a:ext cx="3088038" cy="38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0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2A081-499C-5FA4-D24C-B351D02E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Jugendtrainer Wolfgang Linke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978358-742D-3C2B-3A0C-90DC9950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80" y="1481921"/>
            <a:ext cx="5989839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1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53ED9F-CAD9-D14B-897A-BB8F8EA2E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8" y="600636"/>
            <a:ext cx="3947459" cy="29605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83D88B-BD77-9D68-8DB7-8063EF17C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1738975"/>
            <a:ext cx="6956612" cy="33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83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FCB8EA-8E2F-8EA6-FBC3-D4283B5C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0" y="466163"/>
            <a:ext cx="4298156" cy="32362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5649E8-00BB-828B-A742-9E5A20E5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110" y="2393577"/>
            <a:ext cx="625057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0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827A34F-E397-F9E9-02C1-4FC9F79B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59" y="439269"/>
            <a:ext cx="11083082" cy="46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62B97-F048-A55D-7E8E-992BFAC4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Turnen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645EB3-33FB-C3BD-B880-D9367D7E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Annika Reckling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331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9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6F3CF8-6DD1-BD2B-17A5-0B6F3B2E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27906"/>
            <a:ext cx="4176122" cy="31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44E12-2F93-1E82-88A7-A7FA09CDD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01"/>
            <a:ext cx="11107994" cy="5242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15: Schließung / Gründung von Sparten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16 : Festsetzung der Mitgliedsbeiträge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17: Anträge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TOP 18: Verschiedenes / Anfragen der Mitglieder</a:t>
            </a: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10D93F-CE1A-FB9E-1B9D-05256395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35881165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ECE2E-B2F2-4152-830B-315CBF8B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Ostereiersuche </a:t>
            </a:r>
          </a:p>
        </p:txBody>
      </p:sp>
      <p:pic>
        <p:nvPicPr>
          <p:cNvPr id="4" name="6DE57D55-8FA8-494D-91A8-390923AD390F" descr="85ee6a74-ff56-4303-a924-5faf54194e45.JPG">
            <a:extLst>
              <a:ext uri="{FF2B5EF4-FFF2-40B4-BE49-F238E27FC236}">
                <a16:creationId xmlns:a16="http://schemas.microsoft.com/office/drawing/2014/main" id="{48920FB6-EDEF-4246-BA37-DF5D16B48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79" y="1629965"/>
            <a:ext cx="2698552" cy="359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C69817B-219E-48BC-AF6D-2989626F01FD" descr="e588bdd4-6442-45ed-abab-0c0d52d8187c.jpg">
            <a:extLst>
              <a:ext uri="{FF2B5EF4-FFF2-40B4-BE49-F238E27FC236}">
                <a16:creationId xmlns:a16="http://schemas.microsoft.com/office/drawing/2014/main" id="{19A7BBF2-E64B-CEA3-421F-AF13EA93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92" y="618564"/>
            <a:ext cx="3097446" cy="471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80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ECE2E-B2F2-4152-830B-315CBF8B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Weihnachtsfeier</a:t>
            </a:r>
          </a:p>
        </p:txBody>
      </p:sp>
      <p:pic>
        <p:nvPicPr>
          <p:cNvPr id="8196" name="509E7734-AB20-4985-A8A8-A9D45537A5E8" descr="IMG_9916.jpg">
            <a:extLst>
              <a:ext uri="{FF2B5EF4-FFF2-40B4-BE49-F238E27FC236}">
                <a16:creationId xmlns:a16="http://schemas.microsoft.com/office/drawing/2014/main" id="{3C6E5DE5-AEC1-8F14-2895-F0A86786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" y="1554711"/>
            <a:ext cx="4998104" cy="37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B8EF5F03-40B0-44EF-96E5-0CBA8F13B022" descr="IMG_9918.jpg">
            <a:extLst>
              <a:ext uri="{FF2B5EF4-FFF2-40B4-BE49-F238E27FC236}">
                <a16:creationId xmlns:a16="http://schemas.microsoft.com/office/drawing/2014/main" id="{656EFE68-1CE2-F816-853C-65ABB130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59" y="1554711"/>
            <a:ext cx="4998104" cy="37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82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ECE2E-B2F2-4152-830B-315CBF8B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Seniorinnen-Turnen / Übungsleiter Wolfgang Linke</a:t>
            </a:r>
          </a:p>
        </p:txBody>
      </p:sp>
      <p:pic>
        <p:nvPicPr>
          <p:cNvPr id="9218" name="459C3F6F-BA10-42AE-B885-2DE5DC087D45" descr="ec47ed3e-b667-4288-87c5-bdade6c6f256.JPG">
            <a:extLst>
              <a:ext uri="{FF2B5EF4-FFF2-40B4-BE49-F238E27FC236}">
                <a16:creationId xmlns:a16="http://schemas.microsoft.com/office/drawing/2014/main" id="{EAA65CF0-5860-94F1-490D-56ECD016F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" t="29426" r="624" b="17647"/>
          <a:stretch/>
        </p:blipFill>
        <p:spPr bwMode="auto">
          <a:xfrm>
            <a:off x="954741" y="1690688"/>
            <a:ext cx="4306491" cy="30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6673ED1D-71FC-4CC4-B50A-58E002019A51" descr="46e03f17-6e9f-4c62-86bb-70f2d3fb214a.JPG">
            <a:extLst>
              <a:ext uri="{FF2B5EF4-FFF2-40B4-BE49-F238E27FC236}">
                <a16:creationId xmlns:a16="http://schemas.microsoft.com/office/drawing/2014/main" id="{3040E7AA-461A-8B72-862D-DCF7081D4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9" b="43084"/>
          <a:stretch/>
        </p:blipFill>
        <p:spPr bwMode="auto">
          <a:xfrm>
            <a:off x="5698559" y="2438394"/>
            <a:ext cx="6085439" cy="27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05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ECE2E-B2F2-4152-830B-315CBF8B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Frauenfitness / Übungsleiterin Kerstin Koopmann</a:t>
            </a:r>
          </a:p>
        </p:txBody>
      </p:sp>
      <p:pic>
        <p:nvPicPr>
          <p:cNvPr id="10242" name="E8B19A1D-0C99-45E4-BC5A-094E9196A4AF" descr="IMG_9182.jpg">
            <a:extLst>
              <a:ext uri="{FF2B5EF4-FFF2-40B4-BE49-F238E27FC236}">
                <a16:creationId xmlns:a16="http://schemas.microsoft.com/office/drawing/2014/main" id="{509AA22D-AC05-FB24-45B4-B5E1123A2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7" b="14804"/>
          <a:stretch/>
        </p:blipFill>
        <p:spPr bwMode="auto">
          <a:xfrm>
            <a:off x="2156291" y="1690688"/>
            <a:ext cx="7430077" cy="359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42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F72EF-275E-074D-B90C-E912C3D3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Seniorenfitness / Übungsleiterin Kerstin Koopmann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F2428B-865F-67C2-B6DB-6500C1BC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58" y="1518460"/>
            <a:ext cx="5113618" cy="38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875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ECE2E-B2F2-4152-830B-315CBF8B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Geräteturnen</a:t>
            </a:r>
          </a:p>
        </p:txBody>
      </p:sp>
      <p:pic>
        <p:nvPicPr>
          <p:cNvPr id="11266" name="B34FCB8A-BE54-4BB9-93DA-5D5F6144AAB1" descr="IMG_7894.jpg">
            <a:extLst>
              <a:ext uri="{FF2B5EF4-FFF2-40B4-BE49-F238E27FC236}">
                <a16:creationId xmlns:a16="http://schemas.microsoft.com/office/drawing/2014/main" id="{2BC07708-83B0-1B22-37D1-4BAEFA19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29" y="1027906"/>
            <a:ext cx="3458210" cy="40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C2FE5219-CA5A-4236-8FF4-91DFD7B760A6" descr="IMG_5983.jpg">
            <a:extLst>
              <a:ext uri="{FF2B5EF4-FFF2-40B4-BE49-F238E27FC236}">
                <a16:creationId xmlns:a16="http://schemas.microsoft.com/office/drawing/2014/main" id="{041ACBC4-E777-4027-0FDE-D117FF15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20" y="1748959"/>
            <a:ext cx="3904410" cy="292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1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83F7AC7-533B-4AF2-A19C-39F718411CD3" descr="0dd5400a-7702-49a4-9792-682264461741.JPG">
            <a:extLst>
              <a:ext uri="{FF2B5EF4-FFF2-40B4-BE49-F238E27FC236}">
                <a16:creationId xmlns:a16="http://schemas.microsoft.com/office/drawing/2014/main" id="{22D84211-CB8A-28CE-219A-CA967BF9B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22838" r="20128" b="13704"/>
          <a:stretch/>
        </p:blipFill>
        <p:spPr bwMode="auto">
          <a:xfrm>
            <a:off x="1073727" y="485744"/>
            <a:ext cx="9908037" cy="480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345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7359E3A0-8939-47E6-A7BD-9ABD350834BB" descr="IMG_9553.jpg">
            <a:extLst>
              <a:ext uri="{FF2B5EF4-FFF2-40B4-BE49-F238E27FC236}">
                <a16:creationId xmlns:a16="http://schemas.microsoft.com/office/drawing/2014/main" id="{7CDCC8D6-6048-D825-E980-220609FB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1" y="268941"/>
            <a:ext cx="3896496" cy="519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3D9907A5-F685-4FAC-A390-7EB3F6024954" descr="IMG_9559.jpg">
            <a:extLst>
              <a:ext uri="{FF2B5EF4-FFF2-40B4-BE49-F238E27FC236}">
                <a16:creationId xmlns:a16="http://schemas.microsoft.com/office/drawing/2014/main" id="{74985DEF-60E8-3C22-9019-9A8A9293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45" y="1219199"/>
            <a:ext cx="4082304" cy="30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5B58397B-A841-4B19-B98F-8CD1E37177FA" descr="IMG_9601.jpg">
            <a:extLst>
              <a:ext uri="{FF2B5EF4-FFF2-40B4-BE49-F238E27FC236}">
                <a16:creationId xmlns:a16="http://schemas.microsoft.com/office/drawing/2014/main" id="{36B0D3F9-0F67-94B5-765A-7381F48B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337" y="634113"/>
            <a:ext cx="2982096" cy="397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488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DA449-B219-C76E-97F1-6609DA01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Männerturnen / Übungsleiter Norbert Dostal</a:t>
            </a:r>
            <a:endParaRPr lang="de-DE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254391-B910-BA43-767D-85EE5B8574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2228" r="-1276" b="6600"/>
          <a:stretch/>
        </p:blipFill>
        <p:spPr bwMode="auto">
          <a:xfrm>
            <a:off x="2232600" y="1690688"/>
            <a:ext cx="7726799" cy="353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140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2F960-299B-24CF-054D-7924F8C4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D4960-6D5E-0435-1D9D-179447C4B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Spartenleiterin: Thorsten Bultmann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Mitglieder: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Mannschaften / Gruppen: 5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DDC8AF-2D10-166E-6B05-0378BD38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079" y="788894"/>
            <a:ext cx="3155556" cy="42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33F3E-7D42-3408-F11B-272CD247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C2F582-D241-8397-10D4-83CB99DEB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Begrüßung, Feststellung der ordnungsgemäßen Einberufung und Feststellung der Beschlussfähigkeit durch den Vorstandsvorsitzenden</a:t>
            </a:r>
          </a:p>
        </p:txBody>
      </p:sp>
    </p:spTree>
    <p:extLst>
      <p:ext uri="{BB962C8B-B14F-4D97-AF65-F5344CB8AC3E}">
        <p14:creationId xmlns:p14="http://schemas.microsoft.com/office/powerpoint/2010/main" val="14303224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6BBD6-D8CE-C40E-01D8-8085B5CC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1. Herren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C11002-B475-00EE-53AF-C5113D21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Bezirksliga DNS 6. Tabellenplatz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Trainerin: Sina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Kappmeyer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3F6C9BCD-56CF-46AB-9C7D-44F75AA8C28B" descr="IMG_1926.jpg">
            <a:extLst>
              <a:ext uri="{FF2B5EF4-FFF2-40B4-BE49-F238E27FC236}">
                <a16:creationId xmlns:a16="http://schemas.microsoft.com/office/drawing/2014/main" id="{9BBCF43A-9FB8-900E-A263-3D73EA1B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80" y="681037"/>
            <a:ext cx="580178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25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C333B-C20E-B472-A080-F2178CE3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1. Damen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E01225-9EE8-1C4E-DD54-EE84A8EF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Landesliga 6. Tabellenplatz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Trainer: Martin Kirillow</a:t>
            </a:r>
          </a:p>
        </p:txBody>
      </p:sp>
      <p:pic>
        <p:nvPicPr>
          <p:cNvPr id="4098" name="AB3957F4-BF8F-48F9-B2D8-E71EA6D43EDA-L0-001" descr="image2.jpeg">
            <a:extLst>
              <a:ext uri="{FF2B5EF4-FFF2-40B4-BE49-F238E27FC236}">
                <a16:creationId xmlns:a16="http://schemas.microsoft.com/office/drawing/2014/main" id="{C550363B-3498-A0F6-B432-67238450A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24414" r="20962" b="4326"/>
          <a:stretch/>
        </p:blipFill>
        <p:spPr bwMode="auto">
          <a:xfrm>
            <a:off x="7911352" y="609599"/>
            <a:ext cx="3442448" cy="29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E410D31-81B2-44F4-84A7-2CEDD6057388-L0-001" descr="image1.jpeg">
            <a:extLst>
              <a:ext uri="{FF2B5EF4-FFF2-40B4-BE49-F238E27FC236}">
                <a16:creationId xmlns:a16="http://schemas.microsoft.com/office/drawing/2014/main" id="{57D5DF28-59D7-58F4-9721-8045D15A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31366" r="16555" b="19079"/>
          <a:stretch/>
        </p:blipFill>
        <p:spPr bwMode="auto">
          <a:xfrm>
            <a:off x="4849905" y="2106705"/>
            <a:ext cx="2802031" cy="32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030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1A0ED4-9579-B3BB-34BF-C590E9DF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2. Damen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177B0E-1663-E7D1-FAAF-539F2665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Bezirksklasse DNS 2. Tabellenplatz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Trainerin: Annika Reckling</a:t>
            </a:r>
          </a:p>
          <a:p>
            <a:endParaRPr lang="de-D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541AFC-26B1-ED37-6365-525734902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t="9163" r="12070" b="8662"/>
          <a:stretch/>
        </p:blipFill>
        <p:spPr bwMode="auto">
          <a:xfrm>
            <a:off x="6927273" y="923636"/>
            <a:ext cx="4285673" cy="39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BE10438B-9479-AB52-787C-B64DA204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20670"/>
          <a:stretch/>
        </p:blipFill>
        <p:spPr bwMode="auto">
          <a:xfrm>
            <a:off x="1602154" y="3006529"/>
            <a:ext cx="3662574" cy="24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418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935E4-5AC3-3992-8184-9FE7FED2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3. Damen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12009C-DC08-9F2D-A4DD-E87500352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Kreisliga</a:t>
            </a:r>
            <a:r>
              <a:rPr lang="de-DE" sz="2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DNS 6. Tabellenplatz</a:t>
            </a:r>
          </a:p>
          <a:p>
            <a:endParaRPr lang="de-DE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de-DE" sz="2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Trainerteam: Uwe Backs, </a:t>
            </a:r>
          </a:p>
          <a:p>
            <a:pPr marL="0" indent="0" algn="l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2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Annika Reckling, El </a:t>
            </a:r>
            <a:r>
              <a:rPr lang="de-DE" sz="2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Hassania</a:t>
            </a:r>
            <a:r>
              <a:rPr lang="de-DE" sz="2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Ayouch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D55A15E-55F1-EFEE-CA04-C6FFA5EB3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14737" r="12879" b="823"/>
          <a:stretch/>
        </p:blipFill>
        <p:spPr bwMode="auto">
          <a:xfrm>
            <a:off x="6467763" y="1027906"/>
            <a:ext cx="4886037" cy="38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76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16353E-F578-7A1B-9FB8-2B5C09CC4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0364" r="6181" b="40079"/>
          <a:stretch/>
        </p:blipFill>
        <p:spPr bwMode="auto">
          <a:xfrm>
            <a:off x="831416" y="555541"/>
            <a:ext cx="10529167" cy="455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425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FC3C6-C39A-E0B5-C2D2-2AE5F6288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Bericht des Vorstandsvorsitzenden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3C3F27D-0B0F-4B62-B47D-03F04CC9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8 </a:t>
            </a:r>
          </a:p>
        </p:txBody>
      </p:sp>
    </p:spTree>
    <p:extLst>
      <p:ext uri="{BB962C8B-B14F-4D97-AF65-F5344CB8AC3E}">
        <p14:creationId xmlns:p14="http://schemas.microsoft.com/office/powerpoint/2010/main" val="2288531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extLst>
              <a:ext uri="{FF2B5EF4-FFF2-40B4-BE49-F238E27FC236}">
                <a16:creationId xmlns:a16="http://schemas.microsoft.com/office/drawing/2014/main" id="{F01D0EC0-4286-7EA7-A8BF-508B7ED29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8A1B098-FB04-014F-D78A-02338B2A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Sitzungen des Geschäftsführenden Vorstandes</a:t>
            </a:r>
            <a:b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mal</a:t>
            </a:r>
            <a:b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9DC11B6B-0DC6-DD06-4323-2EE08DFBA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598606"/>
            <a:ext cx="10058400" cy="2183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Sitzungen des erweiterten Vorstandes</a:t>
            </a:r>
          </a:p>
          <a:p>
            <a:r>
              <a:rPr lang="de-DE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mal</a:t>
            </a:r>
          </a:p>
        </p:txBody>
      </p:sp>
    </p:spTree>
    <p:extLst>
      <p:ext uri="{BB962C8B-B14F-4D97-AF65-F5344CB8AC3E}">
        <p14:creationId xmlns:p14="http://schemas.microsoft.com/office/powerpoint/2010/main" val="2626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7C689F-E1E1-7AA3-E3E6-39569B0EE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9"/>
          <a:stretch/>
        </p:blipFill>
        <p:spPr>
          <a:xfrm>
            <a:off x="614083" y="1748962"/>
            <a:ext cx="5271247" cy="292165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9563FBD-8687-3B39-CDC9-8E6F87888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9"/>
          <a:stretch/>
        </p:blipFill>
        <p:spPr>
          <a:xfrm>
            <a:off x="6234952" y="1748962"/>
            <a:ext cx="5271248" cy="292165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B69CE97-86CF-AC17-70C9-D1ADC509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08.07.2022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Bewegungsaktion der Grundschule Hagenburg </a:t>
            </a:r>
          </a:p>
        </p:txBody>
      </p:sp>
    </p:spTree>
    <p:extLst>
      <p:ext uri="{BB962C8B-B14F-4D97-AF65-F5344CB8AC3E}">
        <p14:creationId xmlns:p14="http://schemas.microsoft.com/office/powerpoint/2010/main" val="25960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6B0EEC-2704-2FC0-2E34-D3C323935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7" y="583211"/>
            <a:ext cx="6031511" cy="452363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D92873-A201-DC8B-D24A-60848880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17" y="559282"/>
            <a:ext cx="3410671" cy="45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462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B7597F4-5B44-318C-1C03-74FFBADA2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44" y="168448"/>
            <a:ext cx="6991111" cy="5243333"/>
          </a:xfrm>
        </p:spPr>
      </p:pic>
    </p:spTree>
    <p:extLst>
      <p:ext uri="{BB962C8B-B14F-4D97-AF65-F5344CB8AC3E}">
        <p14:creationId xmlns:p14="http://schemas.microsoft.com/office/powerpoint/2010/main" val="57999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76D63-6DD5-C7BB-92C7-08DD9197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AD6885-2EBC-C956-9E05-926213686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Genehmigung der Tagesordnung</a:t>
            </a:r>
          </a:p>
        </p:txBody>
      </p:sp>
    </p:spTree>
    <p:extLst>
      <p:ext uri="{BB962C8B-B14F-4D97-AF65-F5344CB8AC3E}">
        <p14:creationId xmlns:p14="http://schemas.microsoft.com/office/powerpoint/2010/main" val="3004061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0C33480-88AB-D399-2215-550E84454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29" y="1633352"/>
            <a:ext cx="5018741" cy="3764056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998AA8B-C902-5856-E6C9-97521870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29.07.2022 Bewegungscamp</a:t>
            </a:r>
          </a:p>
        </p:txBody>
      </p:sp>
    </p:spTree>
    <p:extLst>
      <p:ext uri="{BB962C8B-B14F-4D97-AF65-F5344CB8AC3E}">
        <p14:creationId xmlns:p14="http://schemas.microsoft.com/office/powerpoint/2010/main" val="3943145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F2428F2-6F06-AEC1-6A64-1F4282C96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7" y="974725"/>
            <a:ext cx="5317690" cy="398826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1D65ECB-7A2B-4911-B6D5-69682A72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95" y="974725"/>
            <a:ext cx="5317691" cy="39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48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B0AA3D3-B96A-E030-FE30-278E09F94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7" y="813360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5B4B8B1-AA89-6F19-0BF9-6C6889FCF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51" y="81336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645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2F5CF8A-7C15-14AB-B20C-9BD31A35A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91"/>
          <a:stretch/>
        </p:blipFill>
        <p:spPr>
          <a:xfrm>
            <a:off x="365934" y="1373157"/>
            <a:ext cx="5801784" cy="293754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1D902B3-C2FD-5383-6C50-2D7BB4F65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5" y="380180"/>
            <a:ext cx="3692628" cy="4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51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7B761E-9236-EAF1-D139-39DB36174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8" y="284441"/>
            <a:ext cx="3785016" cy="504668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B6B0FD-0468-943D-7F9A-1A821C192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09" y="284441"/>
            <a:ext cx="3785017" cy="50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49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28473A9-C817-3BC9-856B-0475918A4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5364" y="-551005"/>
            <a:ext cx="5012684" cy="6683580"/>
          </a:xfrm>
        </p:spPr>
      </p:pic>
    </p:spTree>
    <p:extLst>
      <p:ext uri="{BB962C8B-B14F-4D97-AF65-F5344CB8AC3E}">
        <p14:creationId xmlns:p14="http://schemas.microsoft.com/office/powerpoint/2010/main" val="12678756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67F285D-787C-E8BC-7674-87A826891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741642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93F47E-20A8-5134-70B0-7E18534A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55" y="74164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51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C47C2A6-ED12-34FD-1F97-F77D73E8B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43" y="309282"/>
            <a:ext cx="6754760" cy="5066070"/>
          </a:xfrm>
        </p:spPr>
      </p:pic>
    </p:spTree>
    <p:extLst>
      <p:ext uri="{BB962C8B-B14F-4D97-AF65-F5344CB8AC3E}">
        <p14:creationId xmlns:p14="http://schemas.microsoft.com/office/powerpoint/2010/main" val="42823856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93C0F1D-EBA7-85E1-B012-84CA0B4EF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4" t="13059" r="2294" b="-2206"/>
          <a:stretch/>
        </p:blipFill>
        <p:spPr>
          <a:xfrm>
            <a:off x="1371601" y="1315907"/>
            <a:ext cx="3602312" cy="417544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441173-714C-79CD-AB3B-8BAF1BB3D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5907"/>
            <a:ext cx="5152102" cy="40648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DD17C3-8D20-79D2-4CF0-B00B26E4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01.10.2022  Sturmtief</a:t>
            </a:r>
          </a:p>
        </p:txBody>
      </p:sp>
    </p:spTree>
    <p:extLst>
      <p:ext uri="{BB962C8B-B14F-4D97-AF65-F5344CB8AC3E}">
        <p14:creationId xmlns:p14="http://schemas.microsoft.com/office/powerpoint/2010/main" val="2463460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3C9741-0744-16EB-3191-DC4C0CB71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13135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2FD210-CF14-071C-E5F4-FBC053596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41" y="1452716"/>
            <a:ext cx="5270090" cy="3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282F0-D906-6F7E-6380-B82134A1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6EE5A-D810-557F-1365-8B101F6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Gedenken der verstorbenen Mitglieder</a:t>
            </a:r>
          </a:p>
        </p:txBody>
      </p:sp>
    </p:spTree>
    <p:extLst>
      <p:ext uri="{BB962C8B-B14F-4D97-AF65-F5344CB8AC3E}">
        <p14:creationId xmlns:p14="http://schemas.microsoft.com/office/powerpoint/2010/main" val="15112918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C58F027-26BC-F276-BC29-F9C63E3E0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2238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8B6307F-E112-557E-D464-F74FBC606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13" y="1401097"/>
            <a:ext cx="5407741" cy="40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23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097073E-B9EF-7158-613B-BD8EEC759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9" y="1690688"/>
            <a:ext cx="4890521" cy="366789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3BC908-4258-C25A-1800-513EDDFB3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51" y="1671918"/>
            <a:ext cx="4915549" cy="36866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6C6642-89B7-F1B2-4C50-B1C79E86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12.11.2022   Erste-Hilfe-Kurs</a:t>
            </a:r>
          </a:p>
        </p:txBody>
      </p:sp>
    </p:spTree>
    <p:extLst>
      <p:ext uri="{BB962C8B-B14F-4D97-AF65-F5344CB8AC3E}">
        <p14:creationId xmlns:p14="http://schemas.microsoft.com/office/powerpoint/2010/main" val="3629876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Tisch, sitzend, Personen, drinnen enthält.&#10;&#10;Automatisch generierte Beschreibung">
            <a:extLst>
              <a:ext uri="{FF2B5EF4-FFF2-40B4-BE49-F238E27FC236}">
                <a16:creationId xmlns:a16="http://schemas.microsoft.com/office/drawing/2014/main" id="{6B64BA3F-92BB-9FC4-D5A2-D9062DD4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11" y="1765914"/>
            <a:ext cx="5788491" cy="3256026"/>
          </a:xfrm>
        </p:spPr>
      </p:pic>
      <p:pic>
        <p:nvPicPr>
          <p:cNvPr id="13" name="Grafik 12" descr="Ein Bild, das Tisch, drinnen, Gruppe, Personen enthält.&#10;&#10;Automatisch generierte Beschreibung">
            <a:extLst>
              <a:ext uri="{FF2B5EF4-FFF2-40B4-BE49-F238E27FC236}">
                <a16:creationId xmlns:a16="http://schemas.microsoft.com/office/drawing/2014/main" id="{8B717DEE-0F3B-3F12-BCE3-685105C2B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"/>
          <a:stretch/>
        </p:blipFill>
        <p:spPr>
          <a:xfrm>
            <a:off x="232249" y="1765914"/>
            <a:ext cx="5852160" cy="32560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C90AE0-5A5C-8698-E31A-BBD63358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19.11.2022 Gemeinsames Essen</a:t>
            </a:r>
          </a:p>
        </p:txBody>
      </p:sp>
    </p:spTree>
    <p:extLst>
      <p:ext uri="{BB962C8B-B14F-4D97-AF65-F5344CB8AC3E}">
        <p14:creationId xmlns:p14="http://schemas.microsoft.com/office/powerpoint/2010/main" val="31917766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19C2590-90CF-2222-7470-2959A7AF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2" y="1174263"/>
            <a:ext cx="5940686" cy="3341636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DDB701-F243-B0FC-5B6B-725911E46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9"/>
          <a:stretch/>
        </p:blipFill>
        <p:spPr>
          <a:xfrm>
            <a:off x="7046511" y="696820"/>
            <a:ext cx="3987595" cy="429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79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408BC3C-D5F0-6D07-CC3D-C3A7F0A7C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7" y="712696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1D1117-82FE-E196-7F92-37E9BFDDF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41" y="71269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26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5D189DE-D476-A1D8-1B9F-DEF0677B1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5" y="1520457"/>
            <a:ext cx="5089446" cy="381708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B1E637-E046-BE20-22A7-0DB835BA5B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0457"/>
            <a:ext cx="5170275" cy="38170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F9B09D-F82C-A4DA-1B02-F067DB5D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16.12.2022 Richtfest</a:t>
            </a:r>
          </a:p>
        </p:txBody>
      </p:sp>
    </p:spTree>
    <p:extLst>
      <p:ext uri="{BB962C8B-B14F-4D97-AF65-F5344CB8AC3E}">
        <p14:creationId xmlns:p14="http://schemas.microsoft.com/office/powerpoint/2010/main" val="29322061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BC86E5-8529-2191-86B1-6D363C833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94" y="332568"/>
            <a:ext cx="6542211" cy="4908126"/>
          </a:xfrm>
        </p:spPr>
      </p:pic>
    </p:spTree>
    <p:extLst>
      <p:ext uri="{BB962C8B-B14F-4D97-AF65-F5344CB8AC3E}">
        <p14:creationId xmlns:p14="http://schemas.microsoft.com/office/powerpoint/2010/main" val="1122193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1969DB3-BFCE-1381-9F46-61A62EB54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0" y="571313"/>
            <a:ext cx="5801784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20BF40-C4A4-3487-5290-A29DA04E34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91" y="204113"/>
            <a:ext cx="3814303" cy="50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643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718A68-7DA4-B539-F26E-9F797CA27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517525"/>
            <a:ext cx="5727539" cy="455100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80E4E2-F641-E743-84EA-9636A5E418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94" y="517525"/>
            <a:ext cx="6068006" cy="45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968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60864DC-3067-E773-B9E2-0FD908602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8"/>
          <a:stretch/>
        </p:blipFill>
        <p:spPr>
          <a:xfrm>
            <a:off x="2078222" y="1539616"/>
            <a:ext cx="3362632" cy="377876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980B50-17FA-4AC4-FBFD-932771F9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6"/>
          <a:stretch/>
        </p:blipFill>
        <p:spPr>
          <a:xfrm>
            <a:off x="6751147" y="1539616"/>
            <a:ext cx="3531371" cy="377450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A19B2CC-8B33-5C99-B63F-7C0DB1A1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14.12.2022  Adventskaffee für unsere Senioren</a:t>
            </a:r>
          </a:p>
        </p:txBody>
      </p:sp>
    </p:spTree>
    <p:extLst>
      <p:ext uri="{BB962C8B-B14F-4D97-AF65-F5344CB8AC3E}">
        <p14:creationId xmlns:p14="http://schemas.microsoft.com/office/powerpoint/2010/main" val="54553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047D5-0E66-D9B7-DD47-680D49FC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9D3B-43BF-D398-A430-A4508AB92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Grußworte der erschienenen Gäste</a:t>
            </a:r>
          </a:p>
        </p:txBody>
      </p:sp>
    </p:spTree>
    <p:extLst>
      <p:ext uri="{BB962C8B-B14F-4D97-AF65-F5344CB8AC3E}">
        <p14:creationId xmlns:p14="http://schemas.microsoft.com/office/powerpoint/2010/main" val="1744519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6D26EB-ED8C-5F0B-7964-1F13B992A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28" y="385483"/>
            <a:ext cx="6418344" cy="4813758"/>
          </a:xfrm>
        </p:spPr>
      </p:pic>
    </p:spTree>
    <p:extLst>
      <p:ext uri="{BB962C8B-B14F-4D97-AF65-F5344CB8AC3E}">
        <p14:creationId xmlns:p14="http://schemas.microsoft.com/office/powerpoint/2010/main" val="3578971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A6C3C3-533A-6333-3256-B3CE45EEF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81" y="187535"/>
            <a:ext cx="3913237" cy="5217650"/>
          </a:xfrm>
        </p:spPr>
      </p:pic>
    </p:spTree>
    <p:extLst>
      <p:ext uri="{BB962C8B-B14F-4D97-AF65-F5344CB8AC3E}">
        <p14:creationId xmlns:p14="http://schemas.microsoft.com/office/powerpoint/2010/main" val="39277256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3406A-0AA1-E8D2-9D9F-A5BDA920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TOP 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365D9C-0A50-F6BD-C9FE-6E889499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Bericht des Vorstands Finanzen und Mitglieder / Kassenbericht</a:t>
            </a:r>
          </a:p>
        </p:txBody>
      </p:sp>
    </p:spTree>
    <p:extLst>
      <p:ext uri="{BB962C8B-B14F-4D97-AF65-F5344CB8AC3E}">
        <p14:creationId xmlns:p14="http://schemas.microsoft.com/office/powerpoint/2010/main" val="31029538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Umstellung Mitgliederverwaltung &amp; Finanzbuchhaltung</a:t>
            </a: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6BC116-FE72-1490-12CB-260FC314C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67" y="1391343"/>
            <a:ext cx="7701093" cy="40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976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Umstellung Mitgliederverwaltung &amp; Finanzbuchhaltung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9CA00-4BC7-3C3A-EBCC-54A86795A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906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1649 Mitgliederdatensätze</a:t>
            </a:r>
          </a:p>
          <a:p>
            <a:r>
              <a:rPr lang="de-DE" dirty="0"/>
              <a:t>Aufbau der Vereins- und Spartenstruktur</a:t>
            </a:r>
          </a:p>
          <a:p>
            <a:r>
              <a:rPr lang="de-DE" dirty="0"/>
              <a:t>Mehrspartenmitgliedschaften</a:t>
            </a:r>
          </a:p>
          <a:p>
            <a:r>
              <a:rPr lang="de-DE" dirty="0"/>
              <a:t>Zahlwege / SEPA-Mandate / Beitragseinzug</a:t>
            </a:r>
          </a:p>
          <a:p>
            <a:r>
              <a:rPr lang="de-DE" dirty="0"/>
              <a:t>„gewachsener“ Datenbestand</a:t>
            </a:r>
          </a:p>
          <a:p>
            <a:r>
              <a:rPr lang="de-DE" dirty="0"/>
              <a:t>Übernahme der Beitragsstruktur</a:t>
            </a:r>
          </a:p>
          <a:p>
            <a:r>
              <a:rPr lang="de-DE" dirty="0"/>
              <a:t>Neuaufbau der Auswertungen und Statistiken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DF08CB-06E6-66CF-C555-2D055E1BD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9064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Einrichtung der Konten und Vermögenswerte des TSV Hagenburg</a:t>
            </a:r>
          </a:p>
          <a:p>
            <a:r>
              <a:rPr lang="de-DE" dirty="0"/>
              <a:t>Anpassung eines Standard- Kontenrahmens auf den TSV Hagenburg</a:t>
            </a:r>
          </a:p>
          <a:p>
            <a:r>
              <a:rPr lang="de-DE" dirty="0"/>
              <a:t>Buchung von 712 Belegen auf 89 Konten bei einem Gesamtumsatz von 124.000,- €</a:t>
            </a:r>
          </a:p>
          <a:p>
            <a:r>
              <a:rPr lang="de-DE" dirty="0"/>
              <a:t>Neuaufbau der Berichtsstruktur</a:t>
            </a:r>
          </a:p>
        </p:txBody>
      </p:sp>
    </p:spTree>
    <p:extLst>
      <p:ext uri="{BB962C8B-B14F-4D97-AF65-F5344CB8AC3E}">
        <p14:creationId xmlns:p14="http://schemas.microsoft.com/office/powerpoint/2010/main" val="30484954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1DC49-9CB2-D0B4-B81A-B95849E1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Bericht der Mitgliederbeauftragten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36DBDA-EEAD-927C-84BD-74E36B8A15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312CF2-990D-A93B-B25A-4064B670EE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6836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9775"/>
          </a:xfrm>
        </p:spPr>
        <p:txBody>
          <a:bodyPr>
            <a:normAutofit fontScale="90000"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Geschäftsbericht 2022 – Einnahmen-Überschuss-Rechnung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DD3190-9BA2-4E17-2BF5-FA86A85A0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53" y="644242"/>
            <a:ext cx="5462453" cy="48002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156A22E-F80E-8699-FF9E-2FD1C057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42" y="644242"/>
            <a:ext cx="5762244" cy="437083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BD5F6D8-EC38-F154-8292-C3E496920A22}"/>
              </a:ext>
            </a:extLst>
          </p:cNvPr>
          <p:cNvSpPr txBox="1"/>
          <p:nvPr/>
        </p:nvSpPr>
        <p:spPr>
          <a:xfrm>
            <a:off x="671561" y="569596"/>
            <a:ext cx="7063089" cy="2397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06070">
              <a:lnSpc>
                <a:spcPct val="120000"/>
              </a:lnSpc>
              <a:spcAft>
                <a:spcPts val="800"/>
              </a:spcAft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Einnahmen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Mitgliedsbeiträge									82.423,82 €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Zuschüsse von Verbänden							  9.534,56 €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Zuschüsse von Stiftungen und wohltätigen Organisationen	  2.500,00 €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Spenden / Zuwendungen							  3.452,97 €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sonstige Einnahmen								  3.235,91 €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A3631D-6E01-62E2-58B6-B3CA1E763E85}"/>
              </a:ext>
            </a:extLst>
          </p:cNvPr>
          <p:cNvSpPr txBox="1"/>
          <p:nvPr/>
        </p:nvSpPr>
        <p:spPr>
          <a:xfrm>
            <a:off x="676989" y="1918330"/>
            <a:ext cx="6656318" cy="3726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Ausgaben </a:t>
            </a:r>
            <a:endParaRPr lang="de-DE" dirty="0"/>
          </a:p>
          <a:p>
            <a:r>
              <a:rPr lang="de-DE" dirty="0"/>
              <a:t>Vereinsverwaltung							  3.164,43 €</a:t>
            </a:r>
          </a:p>
          <a:p>
            <a:r>
              <a:rPr lang="de-DE" dirty="0"/>
              <a:t>Verbandsabgaben							12.876,50 €</a:t>
            </a:r>
          </a:p>
          <a:p>
            <a:r>
              <a:rPr lang="de-DE" dirty="0"/>
              <a:t>Ordnungsgelder							  1.535,00 €</a:t>
            </a:r>
          </a:p>
          <a:p>
            <a:r>
              <a:rPr lang="de-DE" dirty="0"/>
              <a:t>Versicherungen							  3.394,55 €</a:t>
            </a:r>
          </a:p>
          <a:p>
            <a:r>
              <a:rPr lang="de-DE" dirty="0"/>
              <a:t>Gebäude- und Nebenkosten					11.898,90 €</a:t>
            </a:r>
          </a:p>
          <a:p>
            <a:r>
              <a:rPr lang="de-DE" dirty="0"/>
              <a:t>Vorstandssitzungen							     546,20 €</a:t>
            </a:r>
          </a:p>
          <a:p>
            <a:r>
              <a:rPr lang="de-DE" dirty="0"/>
              <a:t>Bewirtungskosten Vereinsveranstaltungen		  1.990,20 €</a:t>
            </a:r>
          </a:p>
          <a:p>
            <a:r>
              <a:rPr lang="de-DE" dirty="0"/>
              <a:t>Mitgliederpflege / Öffentlichkeitsarbeit			  2.323,45 €</a:t>
            </a:r>
          </a:p>
          <a:p>
            <a:r>
              <a:rPr lang="de-DE" dirty="0"/>
              <a:t>Aufwandsentschädigungen Ehrenamt			  1.500,00 €</a:t>
            </a:r>
          </a:p>
          <a:p>
            <a:r>
              <a:rPr lang="de-DE" dirty="0"/>
              <a:t>Aus- und Fortbildung						     135,00 €</a:t>
            </a:r>
          </a:p>
          <a:p>
            <a:r>
              <a:rPr lang="de-DE" u="sng" dirty="0"/>
              <a:t>Sonstige Kosten							  1.699,27 €</a:t>
            </a:r>
            <a:endParaRPr lang="de-DE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C03AF3-10D1-AD86-4652-844C17FDC5CE}"/>
              </a:ext>
            </a:extLst>
          </p:cNvPr>
          <p:cNvSpPr txBox="1"/>
          <p:nvPr/>
        </p:nvSpPr>
        <p:spPr>
          <a:xfrm>
            <a:off x="4543861" y="2543791"/>
            <a:ext cx="706308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Übungsleiterentgelte 							25.884,75 €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43 Übungsleiter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seit Sommer 2022 mit schriftlichen Verträgen an den TSV gebunden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B-Lizenz-Inhaber, C-Lizenz-Inhaber, </a:t>
            </a:r>
            <a:r>
              <a:rPr lang="de-DE" dirty="0" err="1"/>
              <a:t>Juniorcoaches</a:t>
            </a:r>
            <a:r>
              <a:rPr lang="de-DE" dirty="0"/>
              <a:t>, engagierte Eltern, Helfer im Trainingsbetrieb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Erweitertes Führungszeugnis bei Arbeit mit Kindern und Jugendlichen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Ersthelfer bei Training und Wettkampf</a:t>
            </a:r>
          </a:p>
        </p:txBody>
      </p:sp>
    </p:spTree>
    <p:extLst>
      <p:ext uri="{BB962C8B-B14F-4D97-AF65-F5344CB8AC3E}">
        <p14:creationId xmlns:p14="http://schemas.microsoft.com/office/powerpoint/2010/main" val="6396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9775"/>
          </a:xfrm>
        </p:spPr>
        <p:txBody>
          <a:bodyPr>
            <a:normAutofit fontScale="90000"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Geschäftsbericht 2022 – Einnahmen-Überschuss-Rechnung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95E0A2-3661-2332-B0EB-609B771A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48" y="611843"/>
            <a:ext cx="5053521" cy="29364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25C2C2-ABBA-2EC9-747C-79595F9D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98" y="611843"/>
            <a:ext cx="4890411" cy="2665511"/>
          </a:xfrm>
          <a:prstGeom prst="rect">
            <a:avLst/>
          </a:prstGeom>
        </p:spPr>
      </p:pic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9C19161A-83FB-F05E-0E8A-DCAEBD903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45058"/>
              </p:ext>
            </p:extLst>
          </p:nvPr>
        </p:nvGraphicFramePr>
        <p:xfrm>
          <a:off x="892470" y="3445493"/>
          <a:ext cx="9806340" cy="220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6503">
                  <a:extLst>
                    <a:ext uri="{9D8B030D-6E8A-4147-A177-3AD203B41FA5}">
                      <a16:colId xmlns:a16="http://schemas.microsoft.com/office/drawing/2014/main" val="1029510296"/>
                    </a:ext>
                  </a:extLst>
                </a:gridCol>
                <a:gridCol w="1542735">
                  <a:extLst>
                    <a:ext uri="{9D8B030D-6E8A-4147-A177-3AD203B41FA5}">
                      <a16:colId xmlns:a16="http://schemas.microsoft.com/office/drawing/2014/main" val="3176356403"/>
                    </a:ext>
                  </a:extLst>
                </a:gridCol>
                <a:gridCol w="1728551">
                  <a:extLst>
                    <a:ext uri="{9D8B030D-6E8A-4147-A177-3AD203B41FA5}">
                      <a16:colId xmlns:a16="http://schemas.microsoft.com/office/drawing/2014/main" val="3485354610"/>
                    </a:ext>
                  </a:extLst>
                </a:gridCol>
                <a:gridCol w="1728551">
                  <a:extLst>
                    <a:ext uri="{9D8B030D-6E8A-4147-A177-3AD203B41FA5}">
                      <a16:colId xmlns:a16="http://schemas.microsoft.com/office/drawing/2014/main" val="3134372948"/>
                    </a:ext>
                  </a:extLst>
                </a:gridCol>
              </a:tblGrid>
              <a:tr h="258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Finanzielle Entwicklung 2022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effectLst/>
                        </a:rPr>
                        <a:t>Einnahmen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effectLst/>
                        </a:rPr>
                        <a:t>Ausgaben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Saldo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542013"/>
                  </a:ext>
                </a:extLst>
              </a:tr>
              <a:tr h="387605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A. IDEELLER BEREICH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101.147,26 €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41.063,50 €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60.083,76 €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242129"/>
                  </a:ext>
                </a:extLst>
              </a:tr>
              <a:tr h="415848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B. ZWECKBETRIEB SPORT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2.810,00 €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70.784,05 €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-67.974,05 €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031914"/>
                  </a:ext>
                </a:extLst>
              </a:tr>
              <a:tr h="393106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C. WIRTSCHAFTLICHER GESCHÄFTSBETRIEB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9.568,00 €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1.832,00 €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7.736,00 €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5368951"/>
                  </a:ext>
                </a:extLst>
              </a:tr>
              <a:tr h="415848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D. VERMÖGENSVERWALTUNG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11.269,16 €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9.636,95 €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1.632,21 €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545706"/>
                  </a:ext>
                </a:extLst>
              </a:tr>
              <a:tr h="283326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Gesamt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124.794,42 €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123.316,50 €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1.477,92 €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9422725"/>
                  </a:ext>
                </a:extLst>
              </a:tr>
            </a:tbl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727AC488-ADBF-96FD-D987-654D2F54D0BD}"/>
              </a:ext>
            </a:extLst>
          </p:cNvPr>
          <p:cNvSpPr/>
          <p:nvPr/>
        </p:nvSpPr>
        <p:spPr>
          <a:xfrm>
            <a:off x="5721790" y="5341545"/>
            <a:ext cx="4977020" cy="304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05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9775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Geschäftsbericht 2022 – Vermögensentwicklung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C471B198-D990-0299-8DE3-C1A797BAB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913369"/>
              </p:ext>
            </p:extLst>
          </p:nvPr>
        </p:nvGraphicFramePr>
        <p:xfrm>
          <a:off x="469084" y="716152"/>
          <a:ext cx="10400053" cy="3944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2785">
                  <a:extLst>
                    <a:ext uri="{9D8B030D-6E8A-4147-A177-3AD203B41FA5}">
                      <a16:colId xmlns:a16="http://schemas.microsoft.com/office/drawing/2014/main" val="2613073132"/>
                    </a:ext>
                  </a:extLst>
                </a:gridCol>
                <a:gridCol w="1527095">
                  <a:extLst>
                    <a:ext uri="{9D8B030D-6E8A-4147-A177-3AD203B41FA5}">
                      <a16:colId xmlns:a16="http://schemas.microsoft.com/office/drawing/2014/main" val="2975873265"/>
                    </a:ext>
                  </a:extLst>
                </a:gridCol>
                <a:gridCol w="1426128">
                  <a:extLst>
                    <a:ext uri="{9D8B030D-6E8A-4147-A177-3AD203B41FA5}">
                      <a16:colId xmlns:a16="http://schemas.microsoft.com/office/drawing/2014/main" val="2821895908"/>
                    </a:ext>
                  </a:extLst>
                </a:gridCol>
                <a:gridCol w="1937857">
                  <a:extLst>
                    <a:ext uri="{9D8B030D-6E8A-4147-A177-3AD203B41FA5}">
                      <a16:colId xmlns:a16="http://schemas.microsoft.com/office/drawing/2014/main" val="694313765"/>
                    </a:ext>
                  </a:extLst>
                </a:gridCol>
                <a:gridCol w="1686188">
                  <a:extLst>
                    <a:ext uri="{9D8B030D-6E8A-4147-A177-3AD203B41FA5}">
                      <a16:colId xmlns:a16="http://schemas.microsoft.com/office/drawing/2014/main" val="825841372"/>
                    </a:ext>
                  </a:extLst>
                </a:gridCol>
              </a:tblGrid>
              <a:tr h="661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Vermögensentwicklung 2022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Stand 31.12.2021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effectLst/>
                        </a:rPr>
                        <a:t>Einnahmen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effectLst/>
                        </a:rPr>
                        <a:t>Ausgaben / Abschreibungen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effectLst/>
                        </a:rPr>
                        <a:t>Stand 31.12.2022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7236881"/>
                  </a:ext>
                </a:extLst>
              </a:tr>
              <a:tr h="58023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I. Vereinsheim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71.580,82 €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5.112,92 €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66.467,90 €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9978351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II. Anbau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49.084,10 €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1.636,13 €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47.447,97 €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573668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III. Anbau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460,00 €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460,00 €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538467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IV. Kontokorrentkonto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51.459,04 €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136.147,26 €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151.345,56 €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36.854,73 €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7203385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V. Rücklagenkonto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56.540,72 €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0,56 €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56.541,28 €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840434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VI. Barkasse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150,00 €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150,00 €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138504"/>
                  </a:ext>
                </a:extLst>
              </a:tr>
              <a:tr h="373240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VII. Barkasse Schiedsrichtergelder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1.000,00 €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887,30 €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112,70 €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4734355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VIII. Darlehen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-27.417,24 €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6.604,19 €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-20.813,05 €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528995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IX. kurzfristige Rückstellungen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-12.041,86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11.535,72 €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0,00 €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-506,14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3650178"/>
                  </a:ext>
                </a:extLst>
              </a:tr>
              <a:tr h="325304">
                <a:tc>
                  <a:txBody>
                    <a:bodyPr/>
                    <a:lstStyle/>
                    <a:p>
                      <a:pPr marL="4572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Gesamt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189.815,58 €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155.287,73 €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>
                          <a:effectLst/>
                        </a:rPr>
                        <a:t>159.441,91 €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800" dirty="0">
                          <a:effectLst/>
                        </a:rPr>
                        <a:t>186.255,39 €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4668283"/>
                  </a:ext>
                </a:extLst>
              </a:tr>
            </a:tbl>
          </a:graphicData>
        </a:graphic>
      </p:graphicFrame>
      <p:sp>
        <p:nvSpPr>
          <p:cNvPr id="18" name="Rechteck 17">
            <a:extLst>
              <a:ext uri="{FF2B5EF4-FFF2-40B4-BE49-F238E27FC236}">
                <a16:creationId xmlns:a16="http://schemas.microsoft.com/office/drawing/2014/main" id="{C4D759E2-294D-F737-C78F-35E7562CC486}"/>
              </a:ext>
            </a:extLst>
          </p:cNvPr>
          <p:cNvSpPr/>
          <p:nvPr/>
        </p:nvSpPr>
        <p:spPr>
          <a:xfrm>
            <a:off x="9279802" y="2326741"/>
            <a:ext cx="1589335" cy="1683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BazookaGoal® XL Fußballtor 150x90 cm">
            <a:extLst>
              <a:ext uri="{FF2B5EF4-FFF2-40B4-BE49-F238E27FC236}">
                <a16:creationId xmlns:a16="http://schemas.microsoft.com/office/drawing/2014/main" id="{FBA97869-D99E-6528-0331-33C9D3C74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64" y="1091252"/>
            <a:ext cx="1732075" cy="17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onex Aerosensa 20 ab 27,10 € | Preisvergleich bei idealo.de">
            <a:extLst>
              <a:ext uri="{FF2B5EF4-FFF2-40B4-BE49-F238E27FC236}">
                <a16:creationId xmlns:a16="http://schemas.microsoft.com/office/drawing/2014/main" id="{1D3C7FD9-B5F7-1DAE-7B52-4B21FC42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87" y="1679467"/>
            <a:ext cx="1365099" cy="11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206797-0725-5BD9-0AFA-CCE7A9D6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483"/>
            <a:ext cx="10515600" cy="739775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Anschaffungen des TSV Hagenburg im Jahr 2022</a:t>
            </a:r>
          </a:p>
        </p:txBody>
      </p:sp>
      <p:pic>
        <p:nvPicPr>
          <p:cNvPr id="1026" name="Picture 2" descr="PERROT Regnerwagen RollcarT-V | SWS Forst und Garten - Onlineshop">
            <a:extLst>
              <a:ext uri="{FF2B5EF4-FFF2-40B4-BE49-F238E27FC236}">
                <a16:creationId xmlns:a16="http://schemas.microsoft.com/office/drawing/2014/main" id="{75D8E9A6-D275-9DD5-31F1-26BE57FD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993" y="1179147"/>
            <a:ext cx="2062721" cy="20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smarkierwagen SPRAYCAR 2.0 | Kreuschner Sport- und Werbeartikel">
            <a:extLst>
              <a:ext uri="{FF2B5EF4-FFF2-40B4-BE49-F238E27FC236}">
                <a16:creationId xmlns:a16="http://schemas.microsoft.com/office/drawing/2014/main" id="{BFAEB026-5EB2-B24F-5647-08394A36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3888761"/>
            <a:ext cx="2063198" cy="13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RBYSTAR Onlineshop - Ballsack für 22 Bälle ☆">
            <a:extLst>
              <a:ext uri="{FF2B5EF4-FFF2-40B4-BE49-F238E27FC236}">
                <a16:creationId xmlns:a16="http://schemas.microsoft.com/office/drawing/2014/main" id="{93FF36AA-B629-2100-8F8E-59A095C1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44" y="2873547"/>
            <a:ext cx="1442275" cy="23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won Clubline Steckmatte Reversible 2 cm">
            <a:extLst>
              <a:ext uri="{FF2B5EF4-FFF2-40B4-BE49-F238E27FC236}">
                <a16:creationId xmlns:a16="http://schemas.microsoft.com/office/drawing/2014/main" id="{57693940-DACD-65DC-5639-CD234DC50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87" y="3142202"/>
            <a:ext cx="2123744" cy="21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8A41A2-2F3A-2612-1285-5E89C738A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3110" y="3265856"/>
            <a:ext cx="2414564" cy="16120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5DBED7-0078-B8C3-D657-337AB1B51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4387" y="1436396"/>
            <a:ext cx="2123745" cy="1592809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7A5B09E-6639-8615-CEB6-81B7B23A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" y="1292330"/>
            <a:ext cx="1233750" cy="12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dmintonnetz Super Cup DIN -">
            <a:extLst>
              <a:ext uri="{FF2B5EF4-FFF2-40B4-BE49-F238E27FC236}">
                <a16:creationId xmlns:a16="http://schemas.microsoft.com/office/drawing/2014/main" id="{A87F21F1-73BE-9CFA-332E-D2C638C0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82" y="1238754"/>
            <a:ext cx="1549043" cy="12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ilson TNB Tour 2.0 Tennisball gelb im Online Shop von SportScheck kaufen">
            <a:extLst>
              <a:ext uri="{FF2B5EF4-FFF2-40B4-BE49-F238E27FC236}">
                <a16:creationId xmlns:a16="http://schemas.microsoft.com/office/drawing/2014/main" id="{59686ACA-D2EB-E090-2B43-4EB61D7D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63" y="2403977"/>
            <a:ext cx="1137582" cy="11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opfit Tischtennis-Bälle, 18er Set | Norma24">
            <a:extLst>
              <a:ext uri="{FF2B5EF4-FFF2-40B4-BE49-F238E27FC236}">
                <a16:creationId xmlns:a16="http://schemas.microsoft.com/office/drawing/2014/main" id="{E51344DC-96C7-CF29-D709-E0398504C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2600896"/>
            <a:ext cx="1714948" cy="11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DED78B-3B23-37EF-5562-D6E5993871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1733" y="2708180"/>
            <a:ext cx="1115349" cy="1115349"/>
          </a:xfrm>
          <a:prstGeom prst="rect">
            <a:avLst/>
          </a:prstGeom>
        </p:spPr>
      </p:pic>
      <p:pic>
        <p:nvPicPr>
          <p:cNvPr id="1046" name="Picture 22" descr="Ballwagen-Set Standard mit Deckel, 2-tlg., 392 L, fahrbar">
            <a:extLst>
              <a:ext uri="{FF2B5EF4-FFF2-40B4-BE49-F238E27FC236}">
                <a16:creationId xmlns:a16="http://schemas.microsoft.com/office/drawing/2014/main" id="{B68AB55E-BAA2-9EBE-7888-95A6ABD7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23" y="3504043"/>
            <a:ext cx="1956470" cy="1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urfscheibe Ultrasoft Comete violett">
            <a:extLst>
              <a:ext uri="{FF2B5EF4-FFF2-40B4-BE49-F238E27FC236}">
                <a16:creationId xmlns:a16="http://schemas.microsoft.com/office/drawing/2014/main" id="{D40A127E-DE87-F16A-613C-5DAA6702A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43" y="1240693"/>
            <a:ext cx="1074490" cy="10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0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1246</Words>
  <Application>Microsoft Office PowerPoint</Application>
  <PresentationFormat>Breitbild</PresentationFormat>
  <Paragraphs>359</Paragraphs>
  <Slides>110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Office Theme</vt:lpstr>
      <vt:lpstr>Jahreshauptversammlung </vt:lpstr>
      <vt:lpstr>Tagesordnung</vt:lpstr>
      <vt:lpstr>Tagesordnung</vt:lpstr>
      <vt:lpstr>Tagesordnung</vt:lpstr>
      <vt:lpstr>Tagesordnung</vt:lpstr>
      <vt:lpstr>TOP 1</vt:lpstr>
      <vt:lpstr>TOP 2</vt:lpstr>
      <vt:lpstr>TOP 3</vt:lpstr>
      <vt:lpstr>TOP 4</vt:lpstr>
      <vt:lpstr>TOP 5</vt:lpstr>
      <vt:lpstr>TOP 6</vt:lpstr>
      <vt:lpstr>TOP 6</vt:lpstr>
      <vt:lpstr>TOP 6</vt:lpstr>
      <vt:lpstr>TOP 6</vt:lpstr>
      <vt:lpstr>TOP 6</vt:lpstr>
      <vt:lpstr>TOP 6 </vt:lpstr>
      <vt:lpstr>TOP 7 </vt:lpstr>
      <vt:lpstr>Badminton</vt:lpstr>
      <vt:lpstr>Fußball</vt:lpstr>
      <vt:lpstr>G-Jugend / Trainer: Andree Tönnsing, Michael Simon</vt:lpstr>
      <vt:lpstr>F-Jugend / Trainer: Noah Perri, Markus Stehr, Christoph Kleinelsen, Fynn Berkemeyer, Lisa Laqua</vt:lpstr>
      <vt:lpstr>E-Jugend / Trainer: Thomas Stolze,  André Kassanke, Stephan Cremer, Patrick Hoffmann</vt:lpstr>
      <vt:lpstr>D-Jugend / Trainer: Rüdiger Krimling, Oliver Kessel</vt:lpstr>
      <vt:lpstr>C-Jugend / Trainer: Jörg Zschetzsche, Gian-Luca Blume  </vt:lpstr>
      <vt:lpstr>B-Jugend / Trainer: Nico Lo Sasso, Jörg Zschetzsche </vt:lpstr>
      <vt:lpstr>A-Jugend / Tainer: Stephan Krampitz, Witali Wolter  </vt:lpstr>
      <vt:lpstr>Alt-Alt-Herren / Tainer: Norbert Kreinake</vt:lpstr>
      <vt:lpstr>3. Herren / Trainer: Thomas Jackisch</vt:lpstr>
      <vt:lpstr>2. Herren / Trainer: Emrah Kilic, Tobias Krautwald </vt:lpstr>
      <vt:lpstr>1. Herren / Trainer: Michael Fitzner</vt:lpstr>
      <vt:lpstr>Leichtathletik</vt:lpstr>
      <vt:lpstr>Kinder von 3 – 8 Jahre</vt:lpstr>
      <vt:lpstr>Ab 8 Jahre</vt:lpstr>
      <vt:lpstr>Besondere Aktionen</vt:lpstr>
      <vt:lpstr>Teakwondo</vt:lpstr>
      <vt:lpstr>PowerPoint-Präsentation</vt:lpstr>
      <vt:lpstr>PowerPoint-Präsentation</vt:lpstr>
      <vt:lpstr>PowerPoint-Präsentation</vt:lpstr>
      <vt:lpstr>Tennis</vt:lpstr>
      <vt:lpstr>PowerPoint-Präsentation</vt:lpstr>
      <vt:lpstr>PowerPoint-Präsentation</vt:lpstr>
      <vt:lpstr>PowerPoint-Präsentation</vt:lpstr>
      <vt:lpstr>PowerPoint-Präsentation</vt:lpstr>
      <vt:lpstr>Tischtennis</vt:lpstr>
      <vt:lpstr>Jugendtrainer Wolfgang Linke</vt:lpstr>
      <vt:lpstr>PowerPoint-Präsentation</vt:lpstr>
      <vt:lpstr>PowerPoint-Präsentation</vt:lpstr>
      <vt:lpstr>PowerPoint-Präsentation</vt:lpstr>
      <vt:lpstr>Turnen</vt:lpstr>
      <vt:lpstr>Ostereiersuche </vt:lpstr>
      <vt:lpstr>Weihnachtsfeier</vt:lpstr>
      <vt:lpstr>Seniorinnen-Turnen / Übungsleiter Wolfgang Linke</vt:lpstr>
      <vt:lpstr>Frauenfitness / Übungsleiterin Kerstin Koopmann</vt:lpstr>
      <vt:lpstr>Seniorenfitness / Übungsleiterin Kerstin Koopmann</vt:lpstr>
      <vt:lpstr>Geräteturnen</vt:lpstr>
      <vt:lpstr>PowerPoint-Präsentation</vt:lpstr>
      <vt:lpstr>PowerPoint-Präsentation</vt:lpstr>
      <vt:lpstr>Männerturnen / Übungsleiter Norbert Dostal</vt:lpstr>
      <vt:lpstr>Volleyball</vt:lpstr>
      <vt:lpstr>1. Herren</vt:lpstr>
      <vt:lpstr>1. Damen</vt:lpstr>
      <vt:lpstr>2. Damen</vt:lpstr>
      <vt:lpstr>3. Damen</vt:lpstr>
      <vt:lpstr>PowerPoint-Präsentation</vt:lpstr>
      <vt:lpstr>TOP 8 </vt:lpstr>
      <vt:lpstr>Sitzungen des Geschäftsführenden Vorstandes 6 mal </vt:lpstr>
      <vt:lpstr>08.07.2022  Bewegungsaktion der Grundschule Hagenburg </vt:lpstr>
      <vt:lpstr>PowerPoint-Präsentation</vt:lpstr>
      <vt:lpstr>PowerPoint-Präsentation</vt:lpstr>
      <vt:lpstr>29.07.2022 Bewegungscamp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01.10.2022  Sturmtief</vt:lpstr>
      <vt:lpstr>PowerPoint-Präsentation</vt:lpstr>
      <vt:lpstr>PowerPoint-Präsentation</vt:lpstr>
      <vt:lpstr>12.11.2022   Erste-Hilfe-Kurs</vt:lpstr>
      <vt:lpstr>19.11.2022 Gemeinsames Essen</vt:lpstr>
      <vt:lpstr>PowerPoint-Präsentation</vt:lpstr>
      <vt:lpstr>PowerPoint-Präsentation</vt:lpstr>
      <vt:lpstr>16.12.2022 Richtfest</vt:lpstr>
      <vt:lpstr>PowerPoint-Präsentation</vt:lpstr>
      <vt:lpstr>PowerPoint-Präsentation</vt:lpstr>
      <vt:lpstr>PowerPoint-Präsentation</vt:lpstr>
      <vt:lpstr>14.12.2022  Adventskaffee für unsere Senioren</vt:lpstr>
      <vt:lpstr>PowerPoint-Präsentation</vt:lpstr>
      <vt:lpstr>PowerPoint-Präsentation</vt:lpstr>
      <vt:lpstr>TOP 9</vt:lpstr>
      <vt:lpstr>Umstellung Mitgliederverwaltung &amp; Finanzbuchhaltung</vt:lpstr>
      <vt:lpstr>Umstellung Mitgliederverwaltung &amp; Finanzbuchhaltung</vt:lpstr>
      <vt:lpstr>Bericht der Mitgliederbeauftragten</vt:lpstr>
      <vt:lpstr>Geschäftsbericht 2022 – Einnahmen-Überschuss-Rechnung</vt:lpstr>
      <vt:lpstr>Geschäftsbericht 2022 – Einnahmen-Überschuss-Rechnung</vt:lpstr>
      <vt:lpstr>Geschäftsbericht 2022 – Vermögensentwicklung</vt:lpstr>
      <vt:lpstr>Anschaffungen des TSV Hagenburg im Jahr 2022</vt:lpstr>
      <vt:lpstr>TOP 10</vt:lpstr>
      <vt:lpstr>TOP 11</vt:lpstr>
      <vt:lpstr>TOP 12</vt:lpstr>
      <vt:lpstr>TOP 13</vt:lpstr>
      <vt:lpstr>TOP 14</vt:lpstr>
      <vt:lpstr>TOP 15</vt:lpstr>
      <vt:lpstr>Initiative „Steeldart beim TSV Hagenburg“</vt:lpstr>
      <vt:lpstr>TOP 16</vt:lpstr>
      <vt:lpstr>TOP 17</vt:lpstr>
      <vt:lpstr>TOP 18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Jahreshauptversammlung</dc:title>
  <dc:creator>Thorsten Bultmann | ITGAIN</dc:creator>
  <cp:lastModifiedBy>Jörg Zschetzsche</cp:lastModifiedBy>
  <cp:revision>26</cp:revision>
  <dcterms:created xsi:type="dcterms:W3CDTF">2023-01-17T14:08:57Z</dcterms:created>
  <dcterms:modified xsi:type="dcterms:W3CDTF">2023-02-11T23:40:17Z</dcterms:modified>
</cp:coreProperties>
</file>